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34" r:id="rId3"/>
    <p:sldId id="257" r:id="rId4"/>
    <p:sldId id="302" r:id="rId5"/>
    <p:sldId id="327" r:id="rId6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митрий" initials="Д" lastIdx="1" clrIdx="0">
    <p:extLst>
      <p:ext uri="{19B8F6BF-5375-455C-9EA6-DF929625EA0E}">
        <p15:presenceInfo xmlns:p15="http://schemas.microsoft.com/office/powerpoint/2012/main" userId="Дмитрий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91C3"/>
    <a:srgbClr val="00AFEF"/>
    <a:srgbClr val="2F5597"/>
    <a:srgbClr val="8497B0"/>
    <a:srgbClr val="E9F4F9"/>
    <a:srgbClr val="DEE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412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114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81600" cy="381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0A16D-0443-4C7C-ACF6-CA90EF4FB481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0CFBB-3ED4-4139-890D-A0D6CD9920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595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60EB9E-E066-411D-92B9-356E9AF58B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4123BA5-BE41-4AC9-A343-BCC4A9885E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3B178C-5373-4F64-8413-B786BB429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CE9E-9343-426B-8877-C2C428FE9DE6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5582F6-004C-4957-9D0E-5FA46D274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B23C2E-8F0F-4EA7-B673-FBC85A021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22A1-FAAB-49EA-8D9F-8A7CCC2DA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279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DFB533-6290-48D0-9301-EADA181D6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14D2694-AD70-4561-B1E9-6711DF4077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4F45CD-9184-4FDA-AAC7-0E56D2B9E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CE9E-9343-426B-8877-C2C428FE9DE6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E209CA-DF30-4BB8-8D2E-55C1FB981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67E3E5-D8D4-4434-81B4-EFFD6CA15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22A1-FAAB-49EA-8D9F-8A7CCC2DA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794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4FA9BC2-A8B9-43E9-9539-167AC45077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AA9A019-7E2E-4F9E-851E-E3FE16BD11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BB3340-CEDF-47FF-B613-6C79DCCA6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CE9E-9343-426B-8877-C2C428FE9DE6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ABD2B0-A8C1-47F5-A601-98AAF7CF2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BFD607-DB2C-4ABC-9218-4CF9B4278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22A1-FAAB-49EA-8D9F-8A7CCC2DA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195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39301B-0868-4EAB-80CA-07E3A006F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0F6A54-0026-4756-A111-07604990F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6039C4-515A-41C8-979C-FD3BE9362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CE9E-9343-426B-8877-C2C428FE9DE6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B3FB7A-632F-4921-8CBD-6FF8FF913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635DF2-2AB9-4C3E-9D9E-86B51CAC3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22A1-FAAB-49EA-8D9F-8A7CCC2DA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257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CD6188-F315-438A-9C6B-964706A3A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11263C0-2900-4810-8F9B-34190A45F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0F6BED-F633-4924-8BE7-C171A6F73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CE9E-9343-426B-8877-C2C428FE9DE6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C3B2D5-6216-4026-833D-CA85B1EDE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DFA5E2-89A1-441E-8B8B-BEF620FB0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22A1-FAAB-49EA-8D9F-8A7CCC2DA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291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5A41C9-6944-44E7-B3F2-7FF5652BF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EDEECF-D35B-483D-AA61-51582DD10E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1FD9881-A5F6-4CD4-9BF3-A0F1CCCC88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07EEFC-F204-4F9A-8247-F4C159B1D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CE9E-9343-426B-8877-C2C428FE9DE6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F30190D-7A18-4B55-8E67-CEFC336B7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2DB87B2-AF6C-4280-BAC8-E1ED35428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22A1-FAAB-49EA-8D9F-8A7CCC2DA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794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E99018-1E70-4C13-8FB1-84DE8EE1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CA9724-956A-4AEA-91F2-B9A20D0880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D52BF77-AAAC-41FE-AE15-091CA5E426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CB7544A-1046-4C39-918C-A20C9132A1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E597E1B-B3A3-4F19-A42B-95F8BE81D7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E33E615-C60C-491F-811D-48010964B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CE9E-9343-426B-8877-C2C428FE9DE6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75D3DC8-8803-40AC-B2C6-6E703F957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03210E2-8CA4-4D40-9B1D-542637CB5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22A1-FAAB-49EA-8D9F-8A7CCC2DA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606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5226CD-D9C2-4132-9A35-29B0BEC41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857064A-84D3-4F3F-9FFA-CD43A8A16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CE9E-9343-426B-8877-C2C428FE9DE6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15CDB6F-4AAF-417A-B5A1-3A0707C46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E2B7D7D-A8AB-4956-8173-B584A17F9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22A1-FAAB-49EA-8D9F-8A7CCC2DA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37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5DA8E9B-4D02-4B03-8234-6B9D1E9E0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CE9E-9343-426B-8877-C2C428FE9DE6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8825EB1-9FF1-4C38-9B31-1D3C4B2F9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CCEF476-623D-4294-BB47-AC2EB99EC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22A1-FAAB-49EA-8D9F-8A7CCC2DA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926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0679AE-A0CF-47C0-8C7B-54D1E775A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8AB5FE-9D2F-4781-A35F-AEF1AE65B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8AF5644-12F2-4C2B-A8A9-FC59CA845A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0C42982-9F6D-473C-BFF8-4620B76FC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CE9E-9343-426B-8877-C2C428FE9DE6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57E61B8-7EA7-4B31-9253-B3819D14F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2016A64-346D-460F-8A6C-D584EAE29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22A1-FAAB-49EA-8D9F-8A7CCC2DA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546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51F298-B8E7-4AA4-92BE-32D8D2912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70198D5-EDC1-4752-B5A9-B136BA2291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B8BDA49-971C-4FD4-BBA1-C8F9F3863B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AFAD940-A549-4FB2-A6DA-238F5A57E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CE9E-9343-426B-8877-C2C428FE9DE6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15465A-3524-4A09-9168-0638E12E4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F447029-DA43-424D-A9A1-7C3D9E006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22A1-FAAB-49EA-8D9F-8A7CCC2DA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301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35FD94-5CB5-43BB-94B7-366839341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23B0961-ABD2-498F-9F83-D2D44C6E1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AC139A-CF6E-4548-BE78-09B4EC29D7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0CE9E-9343-426B-8877-C2C428FE9DE6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425805-7F08-4187-A4F5-F9EDEE36C3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DC3A8D-8C9B-4030-9CFC-2EDE1C471A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D22A1-FAAB-49EA-8D9F-8A7CCC2DA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18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4.png"/><Relationship Id="rId5" Type="http://schemas.openxmlformats.org/officeDocument/2006/relationships/image" Target="../media/image9.jpeg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1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g"/><Relationship Id="rId5" Type="http://schemas.openxmlformats.org/officeDocument/2006/relationships/image" Target="../media/image16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A80F656-B8CF-4641-8514-4849E65374FF}"/>
              </a:ext>
            </a:extLst>
          </p:cNvPr>
          <p:cNvSpPr/>
          <p:nvPr/>
        </p:nvSpPr>
        <p:spPr>
          <a:xfrm>
            <a:off x="1" y="0"/>
            <a:ext cx="1571348" cy="4554245"/>
          </a:xfrm>
          <a:prstGeom prst="rect">
            <a:avLst/>
          </a:prstGeom>
          <a:solidFill>
            <a:srgbClr val="2391C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C48F4C3-EBEA-4620-A0A5-2EFD16AA0D7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999" y="0"/>
            <a:ext cx="4471473" cy="244928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30A3F9-7789-4D55-A535-BCBCE31D6EC2}"/>
              </a:ext>
            </a:extLst>
          </p:cNvPr>
          <p:cNvSpPr txBox="1"/>
          <p:nvPr/>
        </p:nvSpPr>
        <p:spPr>
          <a:xfrm>
            <a:off x="3726187" y="807162"/>
            <a:ext cx="7123810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ru-RU" sz="3600" b="1" cap="all" dirty="0">
                <a:solidFill>
                  <a:schemeClr val="bg2">
                    <a:lumMod val="10000"/>
                  </a:schemeClr>
                </a:solidFill>
                <a:latin typeface="Object Sans Heavy" panose="00000900000000000000" pitchFamily="50" charset="-52"/>
                <a:cs typeface="Arial" pitchFamily="34" charset="0"/>
              </a:rPr>
            </a:br>
            <a:r>
              <a:rPr lang="ru-RU" sz="3600" b="1" cap="all" dirty="0">
                <a:solidFill>
                  <a:schemeClr val="bg2">
                    <a:lumMod val="10000"/>
                  </a:schemeClr>
                </a:solidFill>
                <a:latin typeface="Object Sans Heavy" panose="00000900000000000000" pitchFamily="50" charset="-52"/>
                <a:cs typeface="Arial" pitchFamily="34" charset="0"/>
              </a:rPr>
              <a:t>Векторы развития </a:t>
            </a:r>
          </a:p>
          <a:p>
            <a:r>
              <a:rPr lang="ru-RU" sz="3600" b="1" cap="all" dirty="0">
                <a:solidFill>
                  <a:schemeClr val="bg2">
                    <a:lumMod val="10000"/>
                  </a:schemeClr>
                </a:solidFill>
                <a:latin typeface="Object Sans Heavy" panose="00000900000000000000" pitchFamily="50" charset="-52"/>
                <a:cs typeface="Arial" pitchFamily="34" charset="0"/>
              </a:rPr>
              <a:t>дошкольного образования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/>
              <a:t>Актуальные тренды 2025-2026 учебного года</a:t>
            </a:r>
          </a:p>
          <a:p>
            <a:endParaRPr lang="ru-RU" sz="3600" b="1" cap="all" dirty="0">
              <a:solidFill>
                <a:schemeClr val="bg2">
                  <a:lumMod val="10000"/>
                </a:schemeClr>
              </a:solidFill>
              <a:latin typeface="Object Sans Heavy" panose="00000900000000000000" pitchFamily="50" charset="-52"/>
            </a:endParaRPr>
          </a:p>
          <a:p>
            <a:endParaRPr lang="ru-RU" sz="3600" cap="all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C8BEE17-623D-4DF4-88C6-63B15BD0B1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035" y="2449285"/>
            <a:ext cx="1170434" cy="312725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16F62D1-0EEE-413A-B8E5-3802754EE1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657" y="4596920"/>
            <a:ext cx="2564820" cy="1959237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224F88C1-FD69-4808-9BD0-30AF69DE8C9B}"/>
              </a:ext>
            </a:extLst>
          </p:cNvPr>
          <p:cNvSpPr/>
          <p:nvPr/>
        </p:nvSpPr>
        <p:spPr>
          <a:xfrm rot="5400000">
            <a:off x="3293746" y="2718819"/>
            <a:ext cx="67379" cy="2028608"/>
          </a:xfrm>
          <a:prstGeom prst="rect">
            <a:avLst/>
          </a:prstGeom>
          <a:solidFill>
            <a:srgbClr val="2391C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4BFEDFBC-6030-434C-99EA-DEE14E799849}"/>
              </a:ext>
            </a:extLst>
          </p:cNvPr>
          <p:cNvSpPr/>
          <p:nvPr/>
        </p:nvSpPr>
        <p:spPr>
          <a:xfrm rot="5400000">
            <a:off x="9217721" y="5085463"/>
            <a:ext cx="146055" cy="2028608"/>
          </a:xfrm>
          <a:prstGeom prst="rect">
            <a:avLst/>
          </a:prstGeom>
          <a:solidFill>
            <a:srgbClr val="2391C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5E39C509-04DF-4E91-B9F6-2F939E2CD5F3}"/>
              </a:ext>
            </a:extLst>
          </p:cNvPr>
          <p:cNvSpPr/>
          <p:nvPr/>
        </p:nvSpPr>
        <p:spPr>
          <a:xfrm rot="5400000">
            <a:off x="10484478" y="5596556"/>
            <a:ext cx="108186" cy="1588344"/>
          </a:xfrm>
          <a:prstGeom prst="rect">
            <a:avLst/>
          </a:prstGeom>
          <a:solidFill>
            <a:srgbClr val="2391C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A1669A-14C4-4C06-AEE4-F08C85617FB1}"/>
              </a:ext>
            </a:extLst>
          </p:cNvPr>
          <p:cNvSpPr txBox="1"/>
          <p:nvPr/>
        </p:nvSpPr>
        <p:spPr>
          <a:xfrm>
            <a:off x="1658165" y="4099795"/>
            <a:ext cx="23648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Object Sans Heavy" panose="00000900000000000000" pitchFamily="50" charset="-52"/>
                <a:cs typeface="Arial" pitchFamily="34" charset="0"/>
              </a:rPr>
              <a:t>Новокузнецкий</a:t>
            </a:r>
          </a:p>
          <a:p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Object Sans Heavy" panose="00000900000000000000" pitchFamily="50" charset="-52"/>
                <a:cs typeface="Arial" pitchFamily="34" charset="0"/>
              </a:rPr>
              <a:t> городской округ</a:t>
            </a:r>
            <a:endParaRPr lang="ru-RU" sz="2000" b="1" cap="all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D5AF42-E27C-4B30-9FC2-4EC2CABD3A65}"/>
              </a:ext>
            </a:extLst>
          </p:cNvPr>
          <p:cNvSpPr txBox="1"/>
          <p:nvPr/>
        </p:nvSpPr>
        <p:spPr>
          <a:xfrm flipH="1">
            <a:off x="592300" y="5206459"/>
            <a:ext cx="3908553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bject Sans" panose="00000500000000000000" pitchFamily="50" charset="-52"/>
              </a:rPr>
              <a:t>Логинова Ирина Алексеевна, заместитель председателя комитета-начальник отдела дошкольного образования КОиН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0A16E2C-E1DF-60DA-2310-4EC958F2020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577" t="8475" r="16657" b="10014"/>
          <a:stretch>
            <a:fillRect/>
          </a:stretch>
        </p:blipFill>
        <p:spPr>
          <a:xfrm>
            <a:off x="528182" y="553879"/>
            <a:ext cx="3163638" cy="2621838"/>
          </a:xfrm>
          <a:prstGeom prst="rect">
            <a:avLst/>
          </a:prstGeom>
        </p:spPr>
      </p:pic>
      <p:sp>
        <p:nvSpPr>
          <p:cNvPr id="7" name="AutoShape 2">
            <a:extLst>
              <a:ext uri="{FF2B5EF4-FFF2-40B4-BE49-F238E27FC236}">
                <a16:creationId xmlns:a16="http://schemas.microsoft.com/office/drawing/2014/main" id="{6D77806B-F1BC-9EC7-D83C-F2B38607DE2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8575AC6-6C99-C8DC-6DA0-795E14A780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25" r="31752" b="29897"/>
          <a:stretch>
            <a:fillRect/>
          </a:stretch>
        </p:blipFill>
        <p:spPr>
          <a:xfrm>
            <a:off x="8276444" y="3405152"/>
            <a:ext cx="2796052" cy="2631755"/>
          </a:xfrm>
          <a:prstGeom prst="rect">
            <a:avLst/>
          </a:prstGeom>
        </p:spPr>
      </p:pic>
      <p:pic>
        <p:nvPicPr>
          <p:cNvPr id="21" name="Picture 2" descr="Лого КОИН на белом фоне, 300 px">
            <a:extLst>
              <a:ext uri="{FF2B5EF4-FFF2-40B4-BE49-F238E27FC236}">
                <a16:creationId xmlns:a16="http://schemas.microsoft.com/office/drawing/2014/main" id="{0313AB0E-567F-0033-7B32-B3D034BB7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7509" y="217284"/>
            <a:ext cx="1588344" cy="1710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526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15BA17-87CB-EB85-E9F9-378781BE26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724EBD2-53A1-8F29-965C-04AE66779E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978" y="9775"/>
            <a:ext cx="2916022" cy="159727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425F9A3-1357-72DB-FF50-04C3C21A72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035" y="245499"/>
            <a:ext cx="1170434" cy="312725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69DE3D7-433C-79BC-6666-C64FD132E8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945" y="5365250"/>
            <a:ext cx="1926455" cy="147159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62281DD-C9BF-0D7C-17E5-C628C5333E56}"/>
              </a:ext>
            </a:extLst>
          </p:cNvPr>
          <p:cNvSpPr/>
          <p:nvPr/>
        </p:nvSpPr>
        <p:spPr>
          <a:xfrm>
            <a:off x="0" y="14084"/>
            <a:ext cx="6096000" cy="203200"/>
          </a:xfrm>
          <a:prstGeom prst="rect">
            <a:avLst/>
          </a:prstGeom>
          <a:solidFill>
            <a:srgbClr val="2391C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FE97156-F505-9861-1824-D4F46BEC49B5}"/>
              </a:ext>
            </a:extLst>
          </p:cNvPr>
          <p:cNvSpPr/>
          <p:nvPr/>
        </p:nvSpPr>
        <p:spPr>
          <a:xfrm>
            <a:off x="6096000" y="6656413"/>
            <a:ext cx="6096000" cy="203200"/>
          </a:xfrm>
          <a:prstGeom prst="rect">
            <a:avLst/>
          </a:prstGeom>
          <a:solidFill>
            <a:srgbClr val="2391C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ED065F-0CFA-9860-E258-8EBDDB0FF7FF}"/>
              </a:ext>
            </a:extLst>
          </p:cNvPr>
          <p:cNvSpPr txBox="1"/>
          <p:nvPr/>
        </p:nvSpPr>
        <p:spPr>
          <a:xfrm flipH="1">
            <a:off x="986858" y="1577520"/>
            <a:ext cx="4875099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b="1" dirty="0"/>
              <a:t>SOFT SKILLS </a:t>
            </a:r>
            <a:r>
              <a:rPr lang="ru-RU" dirty="0"/>
              <a:t> </a:t>
            </a:r>
          </a:p>
          <a:p>
            <a:r>
              <a:rPr lang="ru-RU" dirty="0"/>
              <a:t>Развитие гибких навыков вместо академических знаний</a:t>
            </a:r>
            <a:endParaRPr lang="ru-RU" sz="1400" dirty="0">
              <a:latin typeface="Object Sans" panose="00000500000000000000" pitchFamily="50" charset="-52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FD334B1-A4DA-8E80-9FCE-76B9ED7A753D}"/>
              </a:ext>
            </a:extLst>
          </p:cNvPr>
          <p:cNvSpPr txBox="1"/>
          <p:nvPr/>
        </p:nvSpPr>
        <p:spPr>
          <a:xfrm flipH="1">
            <a:off x="983463" y="2651058"/>
            <a:ext cx="5105401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b="1" dirty="0"/>
              <a:t>ИНДИВИДУАЛИЗАЦИЯ 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Маршрут развития для каждого ребенка</a:t>
            </a:r>
            <a:br>
              <a:rPr lang="ru-RU" dirty="0"/>
            </a:br>
            <a:endParaRPr lang="ru-RU" sz="1400" dirty="0">
              <a:latin typeface="Object Sans" panose="00000500000000000000" pitchFamily="50" charset="-52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EC909C-2BE7-04F9-31BE-9086D9062954}"/>
              </a:ext>
            </a:extLst>
          </p:cNvPr>
          <p:cNvSpPr txBox="1"/>
          <p:nvPr/>
        </p:nvSpPr>
        <p:spPr>
          <a:xfrm flipH="1">
            <a:off x="946707" y="3550445"/>
            <a:ext cx="5105401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b="1" dirty="0"/>
              <a:t>ИНКЛЮЗИЯ 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Равные возможности и воспитание эмпатии</a:t>
            </a:r>
            <a:br>
              <a:rPr lang="ru-RU" dirty="0"/>
            </a:br>
            <a:endParaRPr lang="ru-RU" sz="1400" dirty="0">
              <a:latin typeface="Object Sans" panose="00000500000000000000" pitchFamily="50" charset="-52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611A43-CF5B-F672-21D0-8E58F98D1560}"/>
              </a:ext>
            </a:extLst>
          </p:cNvPr>
          <p:cNvSpPr txBox="1"/>
          <p:nvPr/>
        </p:nvSpPr>
        <p:spPr>
          <a:xfrm flipH="1">
            <a:off x="946707" y="4502897"/>
            <a:ext cx="457029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b="1" dirty="0"/>
              <a:t>СРЕДА И ПЕДАГОГ 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Безопасное пространство и роль наставника</a:t>
            </a:r>
            <a:endParaRPr lang="ru-RU" sz="1400" dirty="0">
              <a:latin typeface="Object Sans" panose="00000500000000000000" pitchFamily="50" charset="-52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D7C0294-835E-E5B8-85A5-0EFCD691F4D6}"/>
              </a:ext>
            </a:extLst>
          </p:cNvPr>
          <p:cNvSpPr txBox="1"/>
          <p:nvPr/>
        </p:nvSpPr>
        <p:spPr>
          <a:xfrm flipH="1">
            <a:off x="6765473" y="1510676"/>
            <a:ext cx="3632036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b="1" dirty="0"/>
              <a:t>ПАРТНЕРСТВО С СЕМЬЕЙ 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Команда "Родители + Детский сад"</a:t>
            </a:r>
            <a:br>
              <a:rPr lang="ru-RU" dirty="0"/>
            </a:br>
            <a:r>
              <a:rPr lang="ru-RU" sz="1400" dirty="0">
                <a:latin typeface="Object Sans" panose="00000500000000000000" pitchFamily="50" charset="-52"/>
              </a:rPr>
              <a:t>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05FFFC1-EC4A-1334-775A-5BCCD1FDAF72}"/>
              </a:ext>
            </a:extLst>
          </p:cNvPr>
          <p:cNvSpPr txBox="1"/>
          <p:nvPr/>
        </p:nvSpPr>
        <p:spPr>
          <a:xfrm flipH="1">
            <a:off x="11532437" y="331171"/>
            <a:ext cx="8191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Object Sans" panose="00000500000000000000" pitchFamily="50" charset="-52"/>
              </a:rPr>
              <a:t>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30A4EF-1714-1263-2E53-E8C33F63800E}"/>
              </a:ext>
            </a:extLst>
          </p:cNvPr>
          <p:cNvSpPr txBox="1"/>
          <p:nvPr/>
        </p:nvSpPr>
        <p:spPr>
          <a:xfrm>
            <a:off x="290246" y="417609"/>
            <a:ext cx="8719641" cy="690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cap="all" dirty="0">
                <a:solidFill>
                  <a:schemeClr val="bg2">
                    <a:lumMod val="10000"/>
                  </a:schemeClr>
                </a:solidFill>
                <a:latin typeface="Object Sans Heavy" panose="00000900000000000000" pitchFamily="50" charset="-52"/>
                <a:cs typeface="Arial" pitchFamily="34" charset="0"/>
              </a:rPr>
              <a:t>Ключевые направления, определяющие облик современного и будущего детского сада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6BA7A20-469B-22F9-D886-EDF04059EE36}"/>
              </a:ext>
            </a:extLst>
          </p:cNvPr>
          <p:cNvSpPr txBox="1"/>
          <p:nvPr/>
        </p:nvSpPr>
        <p:spPr>
          <a:xfrm flipH="1">
            <a:off x="6756280" y="2603048"/>
            <a:ext cx="530237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b="1" dirty="0"/>
              <a:t>ЦИФРОВИЗАЦИЯ 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Технологии как инструмент познания и творчества</a:t>
            </a:r>
            <a:endParaRPr lang="ru-RU" sz="1400" dirty="0">
              <a:latin typeface="Object Sans" panose="00000500000000000000" pitchFamily="50" charset="-52"/>
            </a:endParaRPr>
          </a:p>
        </p:txBody>
      </p:sp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AC329BD9-F4E1-0C87-8C86-B3BB6AC0ECE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9930978" y="3446465"/>
            <a:ext cx="2127672" cy="1597275"/>
          </a:xfrm>
          <a:prstGeom prst="roundRect">
            <a:avLst>
              <a:gd name="adj" fmla="val 8594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</p:pic>
      <p:pic>
        <p:nvPicPr>
          <p:cNvPr id="2" name="Picture 2" descr="Лого КОИН на белом фоне, 300 px">
            <a:extLst>
              <a:ext uri="{FF2B5EF4-FFF2-40B4-BE49-F238E27FC236}">
                <a16:creationId xmlns:a16="http://schemas.microsoft.com/office/drawing/2014/main" id="{6FE2F73D-53C1-D6B6-21DE-27AC3C9B3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7509" y="217284"/>
            <a:ext cx="1588344" cy="1710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16" descr="🔤">
            <a:extLst>
              <a:ext uri="{FF2B5EF4-FFF2-40B4-BE49-F238E27FC236}">
                <a16:creationId xmlns:a16="http://schemas.microsoft.com/office/drawing/2014/main" id="{A54E3DD1-7A33-B233-8DFB-8863EABFE7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06" y="1577520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🧠">
            <a:extLst>
              <a:ext uri="{FF2B5EF4-FFF2-40B4-BE49-F238E27FC236}">
                <a16:creationId xmlns:a16="http://schemas.microsoft.com/office/drawing/2014/main" id="{05BD4741-4B82-FA76-87F3-CA1E84E918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06" y="2573768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♿">
            <a:extLst>
              <a:ext uri="{FF2B5EF4-FFF2-40B4-BE49-F238E27FC236}">
                <a16:creationId xmlns:a16="http://schemas.microsoft.com/office/drawing/2014/main" id="{FD50797F-C930-91F7-306F-D053A254B23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06" y="3590606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🏡">
            <a:extLst>
              <a:ext uri="{FF2B5EF4-FFF2-40B4-BE49-F238E27FC236}">
                <a16:creationId xmlns:a16="http://schemas.microsoft.com/office/drawing/2014/main" id="{C7A38F8F-81F1-0225-6C20-52A5DA42C6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46" y="4586741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8" descr="👨‍👩‍👧‍👦">
            <a:extLst>
              <a:ext uri="{FF2B5EF4-FFF2-40B4-BE49-F238E27FC236}">
                <a16:creationId xmlns:a16="http://schemas.microsoft.com/office/drawing/2014/main" id="{B21234F6-6BAF-7DAD-9F6D-E89EA35A2D2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680" y="1574852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Рисунок 29" descr="📱">
            <a:extLst>
              <a:ext uri="{FF2B5EF4-FFF2-40B4-BE49-F238E27FC236}">
                <a16:creationId xmlns:a16="http://schemas.microsoft.com/office/drawing/2014/main" id="{064DE4B6-1305-7DB2-1C83-380108128BF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873" y="2573768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BE4D3FCC-A35C-BAA5-77A8-0C5B7E46B23C}"/>
              </a:ext>
            </a:extLst>
          </p:cNvPr>
          <p:cNvSpPr txBox="1"/>
          <p:nvPr/>
        </p:nvSpPr>
        <p:spPr>
          <a:xfrm>
            <a:off x="1249783" y="5542473"/>
            <a:ext cx="8534433" cy="916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buNone/>
            </a:pPr>
            <a:r>
              <a:rPr lang="ru-RU" sz="2400" b="1" dirty="0">
                <a:effectLst/>
                <a:ea typeface="Arial" panose="020B0604020202020204" pitchFamily="34" charset="0"/>
              </a:rPr>
              <a:t>Цель: </a:t>
            </a:r>
            <a:r>
              <a:rPr lang="ru-RU" sz="2400" dirty="0">
                <a:effectLst/>
                <a:ea typeface="Arial" panose="020B0604020202020204" pitchFamily="34" charset="0"/>
              </a:rPr>
              <a:t>Воспитание уверенной, адаптивной и любознательной личности, готовой к обучению в течение всей жизни. </a:t>
            </a:r>
          </a:p>
        </p:txBody>
      </p:sp>
      <p:sp>
        <p:nvSpPr>
          <p:cNvPr id="41" name="Стрелка: вправо с вырезом 40">
            <a:extLst>
              <a:ext uri="{FF2B5EF4-FFF2-40B4-BE49-F238E27FC236}">
                <a16:creationId xmlns:a16="http://schemas.microsoft.com/office/drawing/2014/main" id="{65790C23-EA00-5219-0F5A-4B5069E311B2}"/>
              </a:ext>
            </a:extLst>
          </p:cNvPr>
          <p:cNvSpPr/>
          <p:nvPr/>
        </p:nvSpPr>
        <p:spPr>
          <a:xfrm>
            <a:off x="251947" y="564745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216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C48F4C3-EBEA-4620-A0A5-2EFD16AA0D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978" y="9775"/>
            <a:ext cx="2916022" cy="159727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C8BEE17-623D-4DF4-88C6-63B15BD0B1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035" y="245499"/>
            <a:ext cx="1170434" cy="312725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16F62D1-0EEE-413A-B8E5-3802754EE1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709" y="4765110"/>
            <a:ext cx="1926455" cy="147159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A80F656-B8CF-4641-8514-4849E65374FF}"/>
              </a:ext>
            </a:extLst>
          </p:cNvPr>
          <p:cNvSpPr/>
          <p:nvPr/>
        </p:nvSpPr>
        <p:spPr>
          <a:xfrm>
            <a:off x="0" y="0"/>
            <a:ext cx="6096000" cy="203200"/>
          </a:xfrm>
          <a:prstGeom prst="rect">
            <a:avLst/>
          </a:prstGeom>
          <a:solidFill>
            <a:srgbClr val="2391C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DE2ED45D-03C7-46EC-A9E0-543B4AE90E06}"/>
              </a:ext>
            </a:extLst>
          </p:cNvPr>
          <p:cNvSpPr/>
          <p:nvPr/>
        </p:nvSpPr>
        <p:spPr>
          <a:xfrm>
            <a:off x="6096000" y="6656413"/>
            <a:ext cx="6096000" cy="203200"/>
          </a:xfrm>
          <a:prstGeom prst="rect">
            <a:avLst/>
          </a:prstGeom>
          <a:solidFill>
            <a:srgbClr val="2391C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8A5A7A1-58A5-4B0B-952A-D4B62D886FCC}"/>
              </a:ext>
            </a:extLst>
          </p:cNvPr>
          <p:cNvSpPr/>
          <p:nvPr/>
        </p:nvSpPr>
        <p:spPr>
          <a:xfrm>
            <a:off x="352424" y="1158354"/>
            <a:ext cx="602116" cy="6021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Object Sans Heavy" panose="00000900000000000000" pitchFamily="50" charset="-52"/>
              </a:rPr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84B6B9-202C-4830-A1AD-332D1C973027}"/>
              </a:ext>
            </a:extLst>
          </p:cNvPr>
          <p:cNvSpPr txBox="1"/>
          <p:nvPr/>
        </p:nvSpPr>
        <p:spPr>
          <a:xfrm flipH="1">
            <a:off x="1017876" y="1002805"/>
            <a:ext cx="3975938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b="1" dirty="0"/>
              <a:t>Кадровый вопрос 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- Консерватизм мышления; </a:t>
            </a:r>
            <a:br>
              <a:rPr lang="ru-RU" dirty="0"/>
            </a:br>
            <a:r>
              <a:rPr lang="ru-RU" dirty="0"/>
              <a:t>- Дефицит специалистов для инклюзии и работы с IT и ИИ;</a:t>
            </a:r>
          </a:p>
          <a:p>
            <a:r>
              <a:rPr lang="ru-RU" dirty="0"/>
              <a:t>- Необходимость постоянного переобучения педагогов</a:t>
            </a:r>
            <a:endParaRPr lang="ru-RU" sz="1400" dirty="0">
              <a:latin typeface="Object Sans" panose="00000500000000000000" pitchFamily="50" charset="-52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2A7FF44F-67A9-41CB-BC0C-459129CE3A94}"/>
              </a:ext>
            </a:extLst>
          </p:cNvPr>
          <p:cNvSpPr/>
          <p:nvPr/>
        </p:nvSpPr>
        <p:spPr>
          <a:xfrm>
            <a:off x="352424" y="3019191"/>
            <a:ext cx="602116" cy="6021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Object Sans Heavy" panose="00000900000000000000" pitchFamily="50" charset="-52"/>
              </a:rPr>
              <a:t>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8B9F84-0F2D-455B-884C-CE734313A72B}"/>
              </a:ext>
            </a:extLst>
          </p:cNvPr>
          <p:cNvSpPr txBox="1"/>
          <p:nvPr/>
        </p:nvSpPr>
        <p:spPr>
          <a:xfrm flipH="1">
            <a:off x="1017876" y="2918851"/>
            <a:ext cx="4417846" cy="147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b="1" dirty="0"/>
              <a:t>Ресурсное ограничение </a:t>
            </a:r>
            <a:r>
              <a:rPr lang="ru-RU" dirty="0"/>
              <a:t> </a:t>
            </a:r>
          </a:p>
          <a:p>
            <a:r>
              <a:rPr lang="ru-RU" dirty="0"/>
              <a:t>- Неравенство в финансировании и оснащении между регионами; </a:t>
            </a:r>
            <a:br>
              <a:rPr lang="ru-RU" dirty="0"/>
            </a:br>
            <a:r>
              <a:rPr lang="ru-RU" dirty="0"/>
              <a:t>- Высокая стоимость современного оборудования и ремонтов</a:t>
            </a:r>
            <a:endParaRPr lang="ru-RU" sz="1400" dirty="0">
              <a:latin typeface="Object Sans" panose="00000500000000000000" pitchFamily="50" charset="-52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B9162D72-3E1D-4C82-885C-29A874CE1BA0}"/>
              </a:ext>
            </a:extLst>
          </p:cNvPr>
          <p:cNvSpPr/>
          <p:nvPr/>
        </p:nvSpPr>
        <p:spPr>
          <a:xfrm>
            <a:off x="5006082" y="1204275"/>
            <a:ext cx="602116" cy="6021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Object Sans Heavy" panose="00000900000000000000" pitchFamily="50" charset="-52"/>
              </a:rPr>
              <a:t>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9BEE593-A8E2-47BF-8908-DBDD02F648E5}"/>
              </a:ext>
            </a:extLst>
          </p:cNvPr>
          <p:cNvSpPr txBox="1"/>
          <p:nvPr/>
        </p:nvSpPr>
        <p:spPr>
          <a:xfrm flipH="1">
            <a:off x="5703727" y="1036238"/>
            <a:ext cx="4487635" cy="141577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b="1" dirty="0"/>
              <a:t>Нормативные рамки 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- Противоречия концепциям гибкой среды и цифровизации; </a:t>
            </a:r>
            <a:br>
              <a:rPr lang="ru-RU" dirty="0"/>
            </a:br>
            <a:r>
              <a:rPr lang="ru-RU" dirty="0"/>
              <a:t>- Административные барьеры</a:t>
            </a:r>
            <a:br>
              <a:rPr lang="ru-RU" dirty="0"/>
            </a:br>
            <a:r>
              <a:rPr lang="ru-RU" sz="1400" dirty="0">
                <a:latin typeface="Object Sans" panose="00000500000000000000" pitchFamily="50" charset="-52"/>
              </a:rPr>
              <a:t>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C072465-A4BC-435D-8D5E-B1A62095CB06}"/>
              </a:ext>
            </a:extLst>
          </p:cNvPr>
          <p:cNvSpPr txBox="1"/>
          <p:nvPr/>
        </p:nvSpPr>
        <p:spPr>
          <a:xfrm flipH="1">
            <a:off x="11532437" y="331171"/>
            <a:ext cx="8191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Object Sans" panose="00000500000000000000" pitchFamily="50" charset="-52"/>
              </a:rPr>
              <a:t>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132F626-F94A-4491-BCE0-BEE628FA762D}"/>
              </a:ext>
            </a:extLst>
          </p:cNvPr>
          <p:cNvSpPr txBox="1"/>
          <p:nvPr/>
        </p:nvSpPr>
        <p:spPr>
          <a:xfrm>
            <a:off x="290246" y="417609"/>
            <a:ext cx="8719641" cy="395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cap="all" dirty="0">
                <a:solidFill>
                  <a:schemeClr val="bg2">
                    <a:lumMod val="10000"/>
                  </a:schemeClr>
                </a:solidFill>
                <a:latin typeface="Object Sans Heavy" panose="00000900000000000000" pitchFamily="50" charset="-52"/>
                <a:cs typeface="Arial" pitchFamily="34" charset="0"/>
              </a:rPr>
              <a:t>Вызовы: препятствия и точки роста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98B402-6FE9-437A-97B1-B4D6AE92882C}"/>
              </a:ext>
            </a:extLst>
          </p:cNvPr>
          <p:cNvSpPr txBox="1"/>
          <p:nvPr/>
        </p:nvSpPr>
        <p:spPr>
          <a:xfrm>
            <a:off x="3226799" y="4510241"/>
            <a:ext cx="3340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cap="all" dirty="0">
                <a:solidFill>
                  <a:schemeClr val="accent1">
                    <a:lumMod val="50000"/>
                  </a:schemeClr>
                </a:solidFill>
                <a:latin typeface="Object Sans Heavy" panose="00000900000000000000" pitchFamily="50" charset="-52"/>
                <a:cs typeface="Arial" pitchFamily="34" charset="0"/>
              </a:rPr>
              <a:t>Возможные решения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BE0FF1BC-17D4-4E4F-B029-70F13A63A89F}"/>
              </a:ext>
            </a:extLst>
          </p:cNvPr>
          <p:cNvSpPr/>
          <p:nvPr/>
        </p:nvSpPr>
        <p:spPr>
          <a:xfrm>
            <a:off x="5008486" y="3019191"/>
            <a:ext cx="602116" cy="6021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Object Sans Heavy" panose="00000900000000000000" pitchFamily="50" charset="-52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4E92EE2-87C3-4DC2-8C3C-4D56B6881E87}"/>
              </a:ext>
            </a:extLst>
          </p:cNvPr>
          <p:cNvSpPr txBox="1"/>
          <p:nvPr/>
        </p:nvSpPr>
        <p:spPr>
          <a:xfrm flipH="1">
            <a:off x="5874536" y="2918851"/>
            <a:ext cx="51054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b="1" dirty="0"/>
              <a:t>Родительское сообщество </a:t>
            </a:r>
            <a:r>
              <a:rPr lang="ru-RU" dirty="0"/>
              <a:t> </a:t>
            </a:r>
          </a:p>
          <a:p>
            <a:r>
              <a:rPr lang="ru-RU" dirty="0"/>
              <a:t>- Непонимание ценности </a:t>
            </a:r>
            <a:r>
              <a:rPr lang="ru-RU" dirty="0" err="1"/>
              <a:t>soft</a:t>
            </a:r>
            <a:r>
              <a:rPr lang="ru-RU" dirty="0"/>
              <a:t> </a:t>
            </a:r>
            <a:r>
              <a:rPr lang="ru-RU" dirty="0" err="1"/>
              <a:t>skills</a:t>
            </a:r>
            <a:r>
              <a:rPr lang="ru-RU" dirty="0"/>
              <a:t>; </a:t>
            </a:r>
            <a:br>
              <a:rPr lang="ru-RU" dirty="0"/>
            </a:br>
            <a:r>
              <a:rPr lang="ru-RU" dirty="0"/>
              <a:t>- Запрос на «академические» результаты и раннее формальное обучение</a:t>
            </a:r>
            <a:endParaRPr lang="ru-RU" sz="1400" dirty="0">
              <a:latin typeface="Object Sans" panose="00000500000000000000" pitchFamily="50" charset="-52"/>
            </a:endParaRPr>
          </a:p>
        </p:txBody>
      </p:sp>
      <p:pic>
        <p:nvPicPr>
          <p:cNvPr id="2" name="Picture 2" descr="Лого КОИН на белом фоне, 300 px">
            <a:extLst>
              <a:ext uri="{FF2B5EF4-FFF2-40B4-BE49-F238E27FC236}">
                <a16:creationId xmlns:a16="http://schemas.microsoft.com/office/drawing/2014/main" id="{C89BDD52-161B-A16B-A845-0C565FA8B1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7509" y="217284"/>
            <a:ext cx="1588344" cy="1710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732F50-12C3-AA99-CE43-D677112A1944}"/>
              </a:ext>
            </a:extLst>
          </p:cNvPr>
          <p:cNvSpPr txBox="1"/>
          <p:nvPr/>
        </p:nvSpPr>
        <p:spPr>
          <a:xfrm>
            <a:off x="653482" y="5080977"/>
            <a:ext cx="9886950" cy="16580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buNone/>
            </a:pPr>
            <a: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- Постепенное изменение нормативной базы.</a:t>
            </a:r>
            <a:b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- </a:t>
            </a:r>
            <a: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Системное повышение квалификации педагогов.</a:t>
            </a:r>
            <a:b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- </a:t>
            </a:r>
            <a: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Просветительская работа с родителями.</a:t>
            </a:r>
            <a:b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- </a:t>
            </a:r>
            <a: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Привлечение внебюджетного финансирования (гранты, партнерства).  </a:t>
            </a:r>
          </a:p>
          <a:p>
            <a:pPr>
              <a:lnSpc>
                <a:spcPct val="115000"/>
              </a:lnSpc>
              <a:buNone/>
            </a:pPr>
            <a: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4606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C48F4C3-EBEA-4620-A0A5-2EFD16AA0D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978" y="9775"/>
            <a:ext cx="2916022" cy="159727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C8BEE17-623D-4DF4-88C6-63B15BD0B1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035" y="245499"/>
            <a:ext cx="1170434" cy="312725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16F62D1-0EEE-413A-B8E5-3802754EE1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874" y="5184816"/>
            <a:ext cx="1926455" cy="147159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A80F656-B8CF-4641-8514-4849E65374FF}"/>
              </a:ext>
            </a:extLst>
          </p:cNvPr>
          <p:cNvSpPr/>
          <p:nvPr/>
        </p:nvSpPr>
        <p:spPr>
          <a:xfrm>
            <a:off x="0" y="0"/>
            <a:ext cx="6096000" cy="203200"/>
          </a:xfrm>
          <a:prstGeom prst="rect">
            <a:avLst/>
          </a:prstGeom>
          <a:solidFill>
            <a:srgbClr val="2391C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DE2ED45D-03C7-46EC-A9E0-543B4AE90E06}"/>
              </a:ext>
            </a:extLst>
          </p:cNvPr>
          <p:cNvSpPr/>
          <p:nvPr/>
        </p:nvSpPr>
        <p:spPr>
          <a:xfrm>
            <a:off x="6096000" y="6656413"/>
            <a:ext cx="6096000" cy="203200"/>
          </a:xfrm>
          <a:prstGeom prst="rect">
            <a:avLst/>
          </a:prstGeom>
          <a:solidFill>
            <a:srgbClr val="2391C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D5AF42-E27C-4B30-9FC2-4EC2CABD3A65}"/>
              </a:ext>
            </a:extLst>
          </p:cNvPr>
          <p:cNvSpPr txBox="1"/>
          <p:nvPr/>
        </p:nvSpPr>
        <p:spPr>
          <a:xfrm flipH="1">
            <a:off x="178795" y="1027543"/>
            <a:ext cx="10031788" cy="1400383"/>
          </a:xfrm>
          <a:prstGeom prst="rect">
            <a:avLst/>
          </a:prstGeom>
          <a:noFill/>
          <a:ln w="63500" cmpd="thickThin">
            <a:solidFill>
              <a:srgbClr val="2391C3"/>
            </a:solidFill>
          </a:ln>
        </p:spPr>
        <p:txBody>
          <a:bodyPr wrap="square" rtlCol="0" anchor="b">
            <a:spAutoFit/>
          </a:bodyPr>
          <a:lstStyle/>
          <a:p>
            <a:r>
              <a:rPr lang="ru-RU" sz="1700" b="1" u="sng" dirty="0"/>
              <a:t>Подтверждено на государственном уровне:</a:t>
            </a:r>
          </a:p>
          <a:p>
            <a:r>
              <a:rPr lang="ru-RU" sz="1700" dirty="0"/>
              <a:t>ФГОС ДО: Задает рамки развития личности, а не передачи знаний.</a:t>
            </a:r>
          </a:p>
          <a:p>
            <a:r>
              <a:rPr lang="ru-RU" sz="1700" dirty="0"/>
              <a:t>ФОП ДО (Федеральная образовательная программа): Не отменяет тренды, а обеспечивает их равное воплощение по всей стране через вариативность.</a:t>
            </a:r>
          </a:p>
          <a:p>
            <a:r>
              <a:rPr lang="ru-RU" sz="1700" dirty="0"/>
              <a:t>Нацпроект «Образование»: Финансирует оснащение техникой, подготовку кадров и создание новых мест.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E0768B-EF81-490B-889C-AD9CFA3B2452}"/>
              </a:ext>
            </a:extLst>
          </p:cNvPr>
          <p:cNvSpPr txBox="1"/>
          <p:nvPr/>
        </p:nvSpPr>
        <p:spPr>
          <a:xfrm>
            <a:off x="91926" y="159157"/>
            <a:ext cx="9069470" cy="597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4000" cap="all" dirty="0">
                <a:solidFill>
                  <a:schemeClr val="bg2">
                    <a:lumMod val="10000"/>
                  </a:schemeClr>
                </a:solidFill>
                <a:latin typeface="Object Sans Heavy" panose="00000900000000000000" pitchFamily="50" charset="-52"/>
                <a:cs typeface="Arial" pitchFamily="34" charset="0"/>
              </a:rPr>
              <a:t>Почему это актуально в 2025 – 2026?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725D3E-A898-4AA0-71D7-4BC3D1712F68}"/>
              </a:ext>
            </a:extLst>
          </p:cNvPr>
          <p:cNvSpPr txBox="1"/>
          <p:nvPr/>
        </p:nvSpPr>
        <p:spPr>
          <a:xfrm>
            <a:off x="214473" y="2540713"/>
            <a:ext cx="10031787" cy="1578958"/>
          </a:xfrm>
          <a:prstGeom prst="rect">
            <a:avLst/>
          </a:prstGeom>
          <a:noFill/>
          <a:ln w="63500" cmpd="thickThin">
            <a:solidFill>
              <a:srgbClr val="2391C3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buNone/>
            </a:pPr>
            <a:r>
              <a:rPr lang="ru-RU" sz="1700" b="1" u="sng" dirty="0">
                <a:effectLst/>
                <a:ea typeface="Arial" panose="020B0604020202020204" pitchFamily="34" charset="0"/>
              </a:rPr>
              <a:t>Что усилится в ближайшие годы?</a:t>
            </a:r>
          </a:p>
          <a:p>
            <a:pPr>
              <a:lnSpc>
                <a:spcPct val="115000"/>
              </a:lnSpc>
              <a:buNone/>
            </a:pPr>
            <a:r>
              <a:rPr lang="ru-RU" sz="1700" dirty="0">
                <a:effectLst/>
                <a:ea typeface="Arial" panose="020B0604020202020204" pitchFamily="34" charset="0"/>
              </a:rPr>
              <a:t>Цифровизация: Геймификация, VR/AR-технологии в обучении.</a:t>
            </a:r>
          </a:p>
          <a:p>
            <a:pPr>
              <a:lnSpc>
                <a:spcPct val="115000"/>
              </a:lnSpc>
              <a:buNone/>
            </a:pPr>
            <a:r>
              <a:rPr lang="ru-RU" sz="1700" dirty="0">
                <a:effectLst/>
                <a:ea typeface="Arial" panose="020B0604020202020204" pitchFamily="34" charset="0"/>
              </a:rPr>
              <a:t> Психическое здоровье: Фокус на психологической безопасности и устойчивости ребенка.</a:t>
            </a:r>
          </a:p>
          <a:p>
            <a:pPr>
              <a:lnSpc>
                <a:spcPct val="115000"/>
              </a:lnSpc>
              <a:buNone/>
            </a:pPr>
            <a:r>
              <a:rPr lang="ru-RU" sz="1700" dirty="0">
                <a:effectLst/>
                <a:ea typeface="Arial" panose="020B0604020202020204" pitchFamily="34" charset="0"/>
              </a:rPr>
              <a:t>Эко-образование: Воспитание как сквозная тема, а не отдельное занятие.</a:t>
            </a:r>
          </a:p>
          <a:p>
            <a:pPr>
              <a:lnSpc>
                <a:spcPct val="115000"/>
              </a:lnSpc>
              <a:buNone/>
            </a:pPr>
            <a:r>
              <a:rPr lang="ru-RU" sz="1700" dirty="0">
                <a:ea typeface="Arial" panose="020B0604020202020204" pitchFamily="34" charset="0"/>
              </a:rPr>
              <a:t>Профессиональное развитие педагога.</a:t>
            </a:r>
            <a:endParaRPr lang="ru-RU" sz="1700" dirty="0">
              <a:effectLst/>
              <a:ea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0E2755-FAF6-23AB-B4AA-6F4C70270830}"/>
              </a:ext>
            </a:extLst>
          </p:cNvPr>
          <p:cNvSpPr txBox="1"/>
          <p:nvPr/>
        </p:nvSpPr>
        <p:spPr>
          <a:xfrm>
            <a:off x="1996141" y="4259746"/>
            <a:ext cx="10031787" cy="1029256"/>
          </a:xfrm>
          <a:prstGeom prst="rect">
            <a:avLst/>
          </a:prstGeom>
          <a:solidFill>
            <a:schemeClr val="bg1"/>
          </a:solidFill>
          <a:ln w="63500" cmpd="thickThin">
            <a:solidFill>
              <a:srgbClr val="2391C3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buNone/>
            </a:pPr>
            <a:r>
              <a:rPr lang="ru-RU" sz="1800" b="1" u="sng" dirty="0">
                <a:effectLst/>
                <a:ea typeface="Arial" panose="020B0604020202020204" pitchFamily="34" charset="0"/>
              </a:rPr>
              <a:t>Ключевая задача на перспективу</a:t>
            </a:r>
          </a:p>
          <a:p>
            <a:pPr>
              <a:lnSpc>
                <a:spcPct val="115000"/>
              </a:lnSpc>
              <a:buNone/>
            </a:pPr>
            <a:r>
              <a:rPr lang="ru-RU" dirty="0"/>
              <a:t>Не догонять, а опережать запросы будущего.</a:t>
            </a:r>
            <a:endParaRPr lang="ru-RU" sz="1800" dirty="0">
              <a:effectLst/>
              <a:ea typeface="Arial" panose="020B0604020202020204" pitchFamily="34" charset="0"/>
            </a:endParaRPr>
          </a:p>
          <a:p>
            <a:pPr>
              <a:lnSpc>
                <a:spcPct val="115000"/>
              </a:lnSpc>
              <a:buNone/>
            </a:pPr>
            <a:r>
              <a:rPr lang="ru-RU" sz="1800" dirty="0">
                <a:effectLst/>
                <a:ea typeface="Arial" panose="020B0604020202020204" pitchFamily="34" charset="0"/>
              </a:rPr>
              <a:t>Сделать современное, качественное дошкольное образование доступным каждому ребенку</a:t>
            </a:r>
            <a:r>
              <a:rPr lang="ru-RU" dirty="0">
                <a:ea typeface="Arial" panose="020B0604020202020204" pitchFamily="34" charset="0"/>
              </a:rPr>
              <a:t>.</a:t>
            </a:r>
            <a:endParaRPr lang="ru-RU" sz="1800" dirty="0">
              <a:effectLst/>
              <a:ea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248F98-B179-8E10-238D-969FBDA6E1D4}"/>
              </a:ext>
            </a:extLst>
          </p:cNvPr>
          <p:cNvSpPr txBox="1"/>
          <p:nvPr/>
        </p:nvSpPr>
        <p:spPr>
          <a:xfrm>
            <a:off x="925146" y="687816"/>
            <a:ext cx="82362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/>
              <a:t>Векторы развития — это не временная мода, а долгосрочная стратегия.</a:t>
            </a:r>
          </a:p>
        </p:txBody>
      </p:sp>
      <p:pic>
        <p:nvPicPr>
          <p:cNvPr id="20" name="Объект 3">
            <a:extLst>
              <a:ext uri="{FF2B5EF4-FFF2-40B4-BE49-F238E27FC236}">
                <a16:creationId xmlns:a16="http://schemas.microsoft.com/office/drawing/2014/main" id="{8BE990A0-4F91-9E5D-8C5F-17F581A246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6" y="4355448"/>
            <a:ext cx="1801924" cy="2402565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95380791-8596-D199-CEF8-A01048FD19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8" t="21864" b="18096"/>
          <a:stretch>
            <a:fillRect/>
          </a:stretch>
        </p:blipFill>
        <p:spPr>
          <a:xfrm>
            <a:off x="2092260" y="5491571"/>
            <a:ext cx="3102429" cy="1280887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1DBED80B-B9C9-5E54-55A9-20A1642F16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0" t="7301" r="22142" b="18097"/>
          <a:stretch>
            <a:fillRect/>
          </a:stretch>
        </p:blipFill>
        <p:spPr>
          <a:xfrm>
            <a:off x="10300329" y="1046252"/>
            <a:ext cx="1862526" cy="1754326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B5C071D6-EC34-7F4E-3297-EE5A83649B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28"/>
          <a:stretch>
            <a:fillRect/>
          </a:stretch>
        </p:blipFill>
        <p:spPr>
          <a:xfrm>
            <a:off x="5281611" y="5491571"/>
            <a:ext cx="4928972" cy="116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979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A80F656-B8CF-4641-8514-4849E65374FF}"/>
              </a:ext>
            </a:extLst>
          </p:cNvPr>
          <p:cNvSpPr/>
          <p:nvPr/>
        </p:nvSpPr>
        <p:spPr>
          <a:xfrm>
            <a:off x="1" y="0"/>
            <a:ext cx="1571348" cy="4554245"/>
          </a:xfrm>
          <a:prstGeom prst="rect">
            <a:avLst/>
          </a:prstGeom>
          <a:solidFill>
            <a:srgbClr val="2391C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C48F4C3-EBEA-4620-A0A5-2EFD16AA0D7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999" y="0"/>
            <a:ext cx="4471473" cy="244928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30A3F9-7789-4D55-A535-BCBCE31D6EC2}"/>
              </a:ext>
            </a:extLst>
          </p:cNvPr>
          <p:cNvSpPr txBox="1"/>
          <p:nvPr/>
        </p:nvSpPr>
        <p:spPr>
          <a:xfrm>
            <a:off x="4253010" y="2710928"/>
            <a:ext cx="38715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cap="all" dirty="0">
                <a:solidFill>
                  <a:schemeClr val="bg2">
                    <a:lumMod val="10000"/>
                  </a:schemeClr>
                </a:solidFill>
                <a:latin typeface="Object Sans Heavy" panose="00000900000000000000" pitchFamily="50" charset="-52"/>
                <a:cs typeface="Arial" pitchFamily="34" charset="0"/>
              </a:rPr>
              <a:t>Спасибо</a:t>
            </a:r>
          </a:p>
          <a:p>
            <a:r>
              <a:rPr lang="ru-RU" sz="3600" cap="all" dirty="0">
                <a:solidFill>
                  <a:schemeClr val="bg2">
                    <a:lumMod val="10000"/>
                  </a:schemeClr>
                </a:solidFill>
                <a:latin typeface="Object Sans Heavy" panose="00000900000000000000" pitchFamily="50" charset="-52"/>
                <a:cs typeface="Arial" pitchFamily="34" charset="0"/>
              </a:rPr>
              <a:t>за внимание</a:t>
            </a:r>
            <a:endParaRPr lang="ru-RU" sz="3600" cap="all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C8BEE17-623D-4DF4-88C6-63B15BD0B1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035" y="2449285"/>
            <a:ext cx="1170434" cy="312725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16F62D1-0EEE-413A-B8E5-3802754EE1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345" y="4902610"/>
            <a:ext cx="2564820" cy="1959237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224F88C1-FD69-4808-9BD0-30AF69DE8C9B}"/>
              </a:ext>
            </a:extLst>
          </p:cNvPr>
          <p:cNvSpPr/>
          <p:nvPr/>
        </p:nvSpPr>
        <p:spPr>
          <a:xfrm rot="5400000">
            <a:off x="3193823" y="2263099"/>
            <a:ext cx="67379" cy="2028608"/>
          </a:xfrm>
          <a:prstGeom prst="rect">
            <a:avLst/>
          </a:prstGeom>
          <a:solidFill>
            <a:srgbClr val="2391C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4BFEDFBC-6030-434C-99EA-DEE14E799849}"/>
              </a:ext>
            </a:extLst>
          </p:cNvPr>
          <p:cNvSpPr/>
          <p:nvPr/>
        </p:nvSpPr>
        <p:spPr>
          <a:xfrm rot="5400000">
            <a:off x="9469084" y="5024503"/>
            <a:ext cx="146055" cy="2028608"/>
          </a:xfrm>
          <a:prstGeom prst="rect">
            <a:avLst/>
          </a:prstGeom>
          <a:solidFill>
            <a:srgbClr val="2391C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5E39C509-04DF-4E91-B9F6-2F939E2CD5F3}"/>
              </a:ext>
            </a:extLst>
          </p:cNvPr>
          <p:cNvSpPr/>
          <p:nvPr/>
        </p:nvSpPr>
        <p:spPr>
          <a:xfrm rot="5400000">
            <a:off x="10735841" y="5535596"/>
            <a:ext cx="108186" cy="1588344"/>
          </a:xfrm>
          <a:prstGeom prst="rect">
            <a:avLst/>
          </a:prstGeom>
          <a:solidFill>
            <a:srgbClr val="2391C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Лого КОИН на белом фоне, 300 px">
            <a:extLst>
              <a:ext uri="{FF2B5EF4-FFF2-40B4-BE49-F238E27FC236}">
                <a16:creationId xmlns:a16="http://schemas.microsoft.com/office/drawing/2014/main" id="{1CE539E6-1059-964B-5926-06E03100F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3436" y="380717"/>
            <a:ext cx="1588344" cy="1710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45286CF-C73E-5A86-F8C6-C585058B2A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067" y="3960858"/>
            <a:ext cx="4124961" cy="185623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C171E2C-FE18-451A-860B-6B7E620001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82" y="380717"/>
            <a:ext cx="3600704" cy="270052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17017C0-2CFA-498C-B59B-A365B1AA8AE2}"/>
              </a:ext>
            </a:extLst>
          </p:cNvPr>
          <p:cNvSpPr txBox="1"/>
          <p:nvPr/>
        </p:nvSpPr>
        <p:spPr>
          <a:xfrm>
            <a:off x="274865" y="4779723"/>
            <a:ext cx="21350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cap="all" dirty="0">
                <a:solidFill>
                  <a:schemeClr val="accent1">
                    <a:lumMod val="50000"/>
                  </a:schemeClr>
                </a:solidFill>
                <a:latin typeface="Object Sans Heavy" panose="00000900000000000000" pitchFamily="50" charset="-52"/>
                <a:cs typeface="Arial" pitchFamily="34" charset="0"/>
              </a:rPr>
              <a:t>Новокузнецкий</a:t>
            </a:r>
          </a:p>
          <a:p>
            <a:r>
              <a:rPr lang="ru-RU" sz="1800" b="1" cap="all" dirty="0">
                <a:solidFill>
                  <a:schemeClr val="accent1">
                    <a:lumMod val="50000"/>
                  </a:schemeClr>
                </a:solidFill>
                <a:latin typeface="Object Sans Heavy" panose="00000900000000000000" pitchFamily="50" charset="-52"/>
                <a:cs typeface="Arial" pitchFamily="34" charset="0"/>
              </a:rPr>
              <a:t> городской округ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47874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</TotalTime>
  <Words>381</Words>
  <Application>Microsoft Office PowerPoint</Application>
  <PresentationFormat>Широкоэкранный</PresentationFormat>
  <Paragraphs>51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Object Sans</vt:lpstr>
      <vt:lpstr>Object Sans Heavy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User</cp:lastModifiedBy>
  <cp:revision>100</cp:revision>
  <cp:lastPrinted>2023-12-18T06:17:22Z</cp:lastPrinted>
  <dcterms:created xsi:type="dcterms:W3CDTF">2023-12-14T23:18:53Z</dcterms:created>
  <dcterms:modified xsi:type="dcterms:W3CDTF">2025-08-27T01:00:22Z</dcterms:modified>
</cp:coreProperties>
</file>